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12192000"/>
  <p:notesSz cx="6858000" cy="9144000"/>
  <p:embeddedFontLst>
    <p:embeddedFont>
      <p:font typeface="Nunito SemiBold"/>
      <p:regular r:id="rId21"/>
      <p:bold r:id="rId22"/>
      <p:italic r:id="rId23"/>
      <p:boldItalic r:id="rId24"/>
    </p:embeddedFont>
    <p:embeddedFont>
      <p:font typeface="Nuni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90D9CDF-F009-4F10-837C-D4C385C960FF}">
  <a:tblStyle styleId="{E90D9CDF-F009-4F10-837C-D4C385C960F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NunitoSemiBold-bold.fntdata"/><Relationship Id="rId21" Type="http://schemas.openxmlformats.org/officeDocument/2006/relationships/font" Target="fonts/NunitoSemiBold-regular.fntdata"/><Relationship Id="rId24" Type="http://schemas.openxmlformats.org/officeDocument/2006/relationships/font" Target="fonts/NunitoSemiBold-boldItalic.fntdata"/><Relationship Id="rId23" Type="http://schemas.openxmlformats.org/officeDocument/2006/relationships/font" Target="fonts/Nunito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cf1f3621d5_2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cf1f3621d5_2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5" name="Google Shape;235;gcf1f3621d5_2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ceff99bcff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ceff99bcff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 name="Google Shape;243;gceff99bcff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cf1f3621d5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cf1f3621d5_3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1" name="Google Shape;251;gcf1f3621d5_3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8" name="Google Shape;25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3" name="Google Shape;263;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510bc73b36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10bc73b36_0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0" name="Google Shape;270;g510bc73b36_0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ceff99bcff_0_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7" name="Google Shape;177;gceff99bcff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ceff99bcff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ceff99bcff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6" name="Google Shape;186;gceff99bcff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eff99bcff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eff99bcff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5" name="Google Shape;195;gceff99bcff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cf1f3621d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cf1f3621d5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3" name="Google Shape;203;gcf1f3621d5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f1f3621d5_5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f1f3621d5_5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1" name="Google Shape;211;gcf1f3621d5_5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f1f3621d5_4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f1f3621d5_4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9" name="Google Shape;219;gcf1f3621d5_4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f1f3621d5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f1f3621d5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7" name="Google Shape;227;gcf1f3621d5_2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4.png"/><Relationship Id="rId4" Type="http://schemas.openxmlformats.org/officeDocument/2006/relationships/image" Target="../media/image21.png"/><Relationship Id="rId5" Type="http://schemas.openxmlformats.org/officeDocument/2006/relationships/image" Target="../media/image15.png"/><Relationship Id="rId6" Type="http://schemas.openxmlformats.org/officeDocument/2006/relationships/image" Target="../media/image1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1.png"/><Relationship Id="rId4" Type="http://schemas.openxmlformats.org/officeDocument/2006/relationships/image" Target="../media/image15.png"/><Relationship Id="rId5" Type="http://schemas.openxmlformats.org/officeDocument/2006/relationships/image" Target="../media/image1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2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21</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a:t>
            </a:r>
            <a:r>
              <a:rPr lang="en-US" sz="1000">
                <a:solidFill>
                  <a:schemeClr val="lt1"/>
                </a:solidFill>
                <a:latin typeface="Nunito"/>
                <a:ea typeface="Nunito"/>
                <a:cs typeface="Nunito"/>
                <a:sym typeface="Nunito"/>
              </a:rPr>
              <a:t>21</a:t>
            </a:r>
            <a:r>
              <a:rPr b="0" lang="en-US" sz="1000">
                <a:solidFill>
                  <a:schemeClr val="lt1"/>
                </a:solidFill>
                <a:latin typeface="Nunito"/>
                <a:ea typeface="Nunito"/>
                <a:cs typeface="Nunito"/>
                <a:sym typeface="Nunito"/>
              </a:rPr>
              <a:t>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a:t>
            </a:r>
            <a:r>
              <a:rPr lang="en-US" sz="1000">
                <a:solidFill>
                  <a:schemeClr val="dk1"/>
                </a:solidFill>
                <a:latin typeface="Nunito"/>
                <a:ea typeface="Nunito"/>
                <a:cs typeface="Nunito"/>
                <a:sym typeface="Nunito"/>
              </a:rPr>
              <a:t>21 </a:t>
            </a:r>
            <a:r>
              <a:rPr b="0" lang="en-US" sz="1000">
                <a:solidFill>
                  <a:schemeClr val="dk1"/>
                </a:solidFill>
                <a:latin typeface="Nunito"/>
                <a:ea typeface="Nunito"/>
                <a:cs typeface="Nunito"/>
                <a:sym typeface="Nunito"/>
              </a:rPr>
              <a:t>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21</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L&amp;D recap 1</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Design Thinking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David - UVC</a:t>
            </a:r>
            <a:endParaRPr/>
          </a:p>
        </p:txBody>
      </p:sp>
      <p:sp>
        <p:nvSpPr>
          <p:cNvPr id="238" name="Google Shape;238;p28"/>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39" name="Google Shape;239;p28"/>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rPr lang="en-US"/>
                        <a:t>Say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Can’t see all the data for a customer</a:t>
                      </a:r>
                      <a:endParaRPr/>
                    </a:p>
                    <a:p>
                      <a:pPr indent="0" lvl="0" marL="0" rtl="0" algn="l">
                        <a:spcBef>
                          <a:spcPts val="0"/>
                        </a:spcBef>
                        <a:spcAft>
                          <a:spcPts val="0"/>
                        </a:spcAft>
                        <a:buNone/>
                      </a:pPr>
                      <a:r>
                        <a:rPr lang="en-US"/>
                        <a:t>Don’t have visibility of what is happening and who does what</a:t>
                      </a:r>
                      <a:endParaRPr/>
                    </a:p>
                    <a:p>
                      <a:pPr indent="0" lvl="0" marL="0" rtl="0" algn="l">
                        <a:spcBef>
                          <a:spcPts val="0"/>
                        </a:spcBef>
                        <a:spcAft>
                          <a:spcPts val="0"/>
                        </a:spcAft>
                        <a:buNone/>
                      </a:pPr>
                      <a:r>
                        <a:rPr lang="en-US"/>
                        <a:t>Person X keeps doing wrong thing</a:t>
                      </a:r>
                      <a:endParaRPr/>
                    </a:p>
                  </a:txBody>
                  <a:tcPr marT="91425" marB="91425" marR="91425" marL="91425"/>
                </a:tc>
                <a:tc>
                  <a:txBody>
                    <a:bodyPr/>
                    <a:lstStyle/>
                    <a:p>
                      <a:pPr indent="0" lvl="0" marL="0" rtl="0" algn="l">
                        <a:spcBef>
                          <a:spcPts val="0"/>
                        </a:spcBef>
                        <a:spcAft>
                          <a:spcPts val="0"/>
                        </a:spcAft>
                        <a:buNone/>
                      </a:pPr>
                      <a:r>
                        <a:rPr lang="en-US"/>
                        <a:t>Think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People are gaming the system</a:t>
                      </a:r>
                      <a:endParaRPr/>
                    </a:p>
                    <a:p>
                      <a:pPr indent="0" lvl="0" marL="0" rtl="0" algn="l">
                        <a:spcBef>
                          <a:spcPts val="0"/>
                        </a:spcBef>
                        <a:spcAft>
                          <a:spcPts val="0"/>
                        </a:spcAft>
                        <a:buNone/>
                      </a:pPr>
                      <a:r>
                        <a:rPr lang="en-US"/>
                        <a:t>People are doing the wrong thing</a:t>
                      </a:r>
                      <a:endParaRPr/>
                    </a:p>
                    <a:p>
                      <a:pPr indent="0" lvl="0" marL="0" rtl="0" algn="l">
                        <a:spcBef>
                          <a:spcPts val="0"/>
                        </a:spcBef>
                        <a:spcAft>
                          <a:spcPts val="0"/>
                        </a:spcAft>
                        <a:buNone/>
                      </a:pPr>
                      <a:r>
                        <a:rPr lang="en-US"/>
                        <a:t>Things aren’t efficient/effective</a:t>
                      </a:r>
                      <a:endParaRPr/>
                    </a:p>
                  </a:txBody>
                  <a:tcPr marT="91425" marB="91425" marR="91425" marL="91425"/>
                </a:tc>
              </a:tr>
              <a:tr h="2344450">
                <a:tc>
                  <a:txBody>
                    <a:bodyPr/>
                    <a:lstStyle/>
                    <a:p>
                      <a:pPr indent="0" lvl="0" marL="0" rtl="0" algn="l">
                        <a:spcBef>
                          <a:spcPts val="0"/>
                        </a:spcBef>
                        <a:spcAft>
                          <a:spcPts val="0"/>
                        </a:spcAft>
                        <a:buNone/>
                      </a:pPr>
                      <a:r>
                        <a:rPr lang="en-US"/>
                        <a:t>Do</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Manual reports and reviews</a:t>
                      </a:r>
                      <a:endParaRPr/>
                    </a:p>
                    <a:p>
                      <a:pPr indent="0" lvl="0" marL="0" rtl="0" algn="l">
                        <a:spcBef>
                          <a:spcPts val="0"/>
                        </a:spcBef>
                        <a:spcAft>
                          <a:spcPts val="0"/>
                        </a:spcAft>
                        <a:buNone/>
                      </a:pPr>
                      <a:r>
                        <a:rPr lang="en-US"/>
                        <a:t>Preconceived ideas about what is happening</a:t>
                      </a:r>
                      <a:endParaRPr/>
                    </a:p>
                    <a:p>
                      <a:pPr indent="0" lvl="0" marL="0" rtl="0" algn="l">
                        <a:spcBef>
                          <a:spcPts val="0"/>
                        </a:spcBef>
                        <a:spcAft>
                          <a:spcPts val="0"/>
                        </a:spcAft>
                        <a:buNone/>
                      </a:pPr>
                      <a:r>
                        <a:rPr lang="en-US"/>
                        <a:t>Implement own </a:t>
                      </a:r>
                      <a:r>
                        <a:rPr lang="en-US"/>
                        <a:t>checks and processes to try to address</a:t>
                      </a:r>
                      <a:endParaRPr/>
                    </a:p>
                  </a:txBody>
                  <a:tcPr marT="91425" marB="91425" marR="91425" marL="91425"/>
                </a:tc>
                <a:tc>
                  <a:txBody>
                    <a:bodyPr/>
                    <a:lstStyle/>
                    <a:p>
                      <a:pPr indent="0" lvl="0" marL="0" rtl="0" algn="l">
                        <a:spcBef>
                          <a:spcPts val="0"/>
                        </a:spcBef>
                        <a:spcAft>
                          <a:spcPts val="0"/>
                        </a:spcAft>
                        <a:buNone/>
                      </a:pPr>
                      <a:r>
                        <a:rPr lang="en-US"/>
                        <a:t>Feel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 lot to fix, overwhelming</a:t>
                      </a:r>
                      <a:endParaRPr/>
                    </a:p>
                    <a:p>
                      <a:pPr indent="0" lvl="0" marL="0" rtl="0" algn="l">
                        <a:spcBef>
                          <a:spcPts val="0"/>
                        </a:spcBef>
                        <a:spcAft>
                          <a:spcPts val="0"/>
                        </a:spcAft>
                        <a:buNone/>
                      </a:pPr>
                      <a:r>
                        <a:rPr lang="en-US"/>
                        <a:t>Frustration</a:t>
                      </a:r>
                      <a:endParaRPr/>
                    </a:p>
                    <a:p>
                      <a:pPr indent="0" lvl="0" marL="0" rtl="0" algn="l">
                        <a:spcBef>
                          <a:spcPts val="0"/>
                        </a:spcBef>
                        <a:spcAft>
                          <a:spcPts val="0"/>
                        </a:spcAft>
                        <a:buNone/>
                      </a:pPr>
                      <a:r>
                        <a:rPr lang="en-US"/>
                        <a:t>Concern re what may be happening and risk</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9"/>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Alice - Agent Finance</a:t>
            </a:r>
            <a:endParaRPr/>
          </a:p>
        </p:txBody>
      </p:sp>
      <p:sp>
        <p:nvSpPr>
          <p:cNvPr id="246" name="Google Shape;246;p29"/>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47" name="Google Shape;247;p29"/>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rPr lang="en-US"/>
                        <a:t>Say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process for calculating agent payments is painful.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system is not reliable”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US"/>
                        <a:t>Think</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Current system is not automated enough and pushes an admin burden onto the Finance team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Worry about impact on audit when paid out numbers are reviewed against statements and they dont match</a:t>
                      </a:r>
                      <a:endParaRPr/>
                    </a:p>
                    <a:p>
                      <a:pPr indent="0" lvl="0" marL="0" rtl="0" algn="l">
                        <a:spcBef>
                          <a:spcPts val="0"/>
                        </a:spcBef>
                        <a:spcAft>
                          <a:spcPts val="0"/>
                        </a:spcAft>
                        <a:buNone/>
                      </a:pPr>
                      <a:r>
                        <a:t/>
                      </a:r>
                      <a:endParaRPr/>
                    </a:p>
                  </a:txBody>
                  <a:tcPr marT="91425" marB="91425" marR="91425" marL="91425"/>
                </a:tc>
              </a:tr>
              <a:tr h="2344450">
                <a:tc>
                  <a:txBody>
                    <a:bodyPr/>
                    <a:lstStyle/>
                    <a:p>
                      <a:pPr indent="0" lvl="0" marL="0" rtl="0" algn="l">
                        <a:spcBef>
                          <a:spcPts val="0"/>
                        </a:spcBef>
                        <a:spcAft>
                          <a:spcPts val="0"/>
                        </a:spcAft>
                        <a:buNone/>
                      </a:pPr>
                      <a:r>
                        <a:rPr lang="en-US"/>
                        <a:t>Feel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Mistrust in the numbers coming from the system  - having to cross check everything against different reports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problem usually leads to another</a:t>
                      </a:r>
                      <a:endParaRPr/>
                    </a:p>
                  </a:txBody>
                  <a:tcPr marT="91425" marB="91425" marR="91425" marL="91425"/>
                </a:tc>
                <a:tc>
                  <a:txBody>
                    <a:bodyPr/>
                    <a:lstStyle/>
                    <a:p>
                      <a:pPr indent="0" lvl="0" marL="0" rtl="0" algn="l">
                        <a:spcBef>
                          <a:spcPts val="0"/>
                        </a:spcBef>
                        <a:spcAft>
                          <a:spcPts val="0"/>
                        </a:spcAft>
                        <a:buNone/>
                      </a:pPr>
                      <a:r>
                        <a:rPr lang="en-US"/>
                        <a:t>Do</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Manual </a:t>
                      </a:r>
                      <a:r>
                        <a:rPr lang="en-US"/>
                        <a:t>reconciliation</a:t>
                      </a:r>
                      <a:r>
                        <a:rPr lang="en-US"/>
                        <a:t> for each agent </a:t>
                      </a:r>
                      <a:endParaRPr/>
                    </a:p>
                    <a:p>
                      <a:pPr indent="0" lvl="0" marL="0" rtl="0" algn="l">
                        <a:spcBef>
                          <a:spcPts val="0"/>
                        </a:spcBef>
                        <a:spcAft>
                          <a:spcPts val="0"/>
                        </a:spcAft>
                        <a:buNone/>
                      </a:pPr>
                      <a:r>
                        <a:rPr lang="en-US"/>
                        <a:t>Have to hire extra people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Sending a lot emails, tickets and calls each month, not always getting a clear answer</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0"/>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Violet-Onboarding</a:t>
            </a:r>
            <a:endParaRPr/>
          </a:p>
        </p:txBody>
      </p:sp>
      <p:sp>
        <p:nvSpPr>
          <p:cNvPr id="254" name="Google Shape;254;p30"/>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55" name="Google Shape;255;p30"/>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rPr lang="en-US"/>
                        <a:t>Say</a:t>
                      </a:r>
                      <a:endParaRPr/>
                    </a:p>
                    <a:p>
                      <a:pPr indent="0" lvl="0" marL="0" rtl="0" algn="l">
                        <a:spcBef>
                          <a:spcPts val="0"/>
                        </a:spcBef>
                        <a:spcAft>
                          <a:spcPts val="0"/>
                        </a:spcAft>
                        <a:buNone/>
                      </a:pPr>
                      <a:r>
                        <a:rPr lang="en-US"/>
                        <a:t>The process is not well mapped out between all the involved teams</a:t>
                      </a:r>
                      <a:endParaRPr/>
                    </a:p>
                  </a:txBody>
                  <a:tcPr marT="91425" marB="91425" marR="91425" marL="91425"/>
                </a:tc>
                <a:tc>
                  <a:txBody>
                    <a:bodyPr/>
                    <a:lstStyle/>
                    <a:p>
                      <a:pPr indent="0" lvl="0" marL="0" rtl="0" algn="l">
                        <a:spcBef>
                          <a:spcPts val="0"/>
                        </a:spcBef>
                        <a:spcAft>
                          <a:spcPts val="0"/>
                        </a:spcAft>
                        <a:buNone/>
                      </a:pPr>
                      <a:r>
                        <a:rPr lang="en-US"/>
                        <a:t>Think</a:t>
                      </a:r>
                      <a:endParaRPr/>
                    </a:p>
                    <a:p>
                      <a:pPr indent="0" lvl="0" marL="0" rtl="0" algn="l">
                        <a:spcBef>
                          <a:spcPts val="0"/>
                        </a:spcBef>
                        <a:spcAft>
                          <a:spcPts val="0"/>
                        </a:spcAft>
                        <a:buNone/>
                      </a:pPr>
                      <a:r>
                        <a:rPr lang="en-US"/>
                        <a:t>We are missing on SLAs because communication of task completion is not good</a:t>
                      </a:r>
                      <a:endParaRPr/>
                    </a:p>
                  </a:txBody>
                  <a:tcPr marT="91425" marB="91425" marR="91425" marL="91425"/>
                </a:tc>
              </a:tr>
              <a:tr h="2344450">
                <a:tc>
                  <a:txBody>
                    <a:bodyPr/>
                    <a:lstStyle/>
                    <a:p>
                      <a:pPr indent="0" lvl="0" marL="0" rtl="0" algn="l">
                        <a:spcBef>
                          <a:spcPts val="0"/>
                        </a:spcBef>
                        <a:spcAft>
                          <a:spcPts val="0"/>
                        </a:spcAft>
                        <a:buNone/>
                      </a:pPr>
                      <a:r>
                        <a:rPr lang="en-US"/>
                        <a:t>Do</a:t>
                      </a:r>
                      <a:endParaRPr/>
                    </a:p>
                    <a:p>
                      <a:pPr indent="0" lvl="0" marL="0" rtl="0" algn="l">
                        <a:spcBef>
                          <a:spcPts val="0"/>
                        </a:spcBef>
                        <a:spcAft>
                          <a:spcPts val="0"/>
                        </a:spcAft>
                        <a:buNone/>
                      </a:pPr>
                      <a:r>
                        <a:rPr lang="en-US"/>
                        <a:t>Everyone has a spreadsheet for their own tasks</a:t>
                      </a:r>
                      <a:endParaRPr/>
                    </a:p>
                  </a:txBody>
                  <a:tcPr marT="91425" marB="91425" marR="91425" marL="91425"/>
                </a:tc>
                <a:tc>
                  <a:txBody>
                    <a:bodyPr/>
                    <a:lstStyle/>
                    <a:p>
                      <a:pPr indent="0" lvl="0" marL="0" rtl="0" algn="l">
                        <a:spcBef>
                          <a:spcPts val="0"/>
                        </a:spcBef>
                        <a:spcAft>
                          <a:spcPts val="0"/>
                        </a:spcAft>
                        <a:buNone/>
                      </a:pPr>
                      <a:r>
                        <a:rPr lang="en-US"/>
                        <a:t>Feel</a:t>
                      </a:r>
                      <a:endParaRPr/>
                    </a:p>
                    <a:p>
                      <a:pPr indent="0" lvl="0" marL="0" rtl="0" algn="l">
                        <a:spcBef>
                          <a:spcPts val="0"/>
                        </a:spcBef>
                        <a:spcAft>
                          <a:spcPts val="0"/>
                        </a:spcAft>
                        <a:buNone/>
                      </a:pPr>
                      <a:r>
                        <a:rPr lang="en-US"/>
                        <a:t>The process is not efficient because communication is there</a:t>
                      </a:r>
                      <a:endParaRPr/>
                    </a:p>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1"/>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pic>
        <p:nvPicPr>
          <p:cNvPr id="265" name="Google Shape;265;p32"/>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66" name="Google Shape;266;p32"/>
          <p:cNvSpPr txBox="1"/>
          <p:nvPr>
            <p:ph idx="1" type="subTitle"/>
          </p:nvPr>
        </p:nvSpPr>
        <p:spPr>
          <a:xfrm>
            <a:off x="6856431" y="3301455"/>
            <a:ext cx="4891200" cy="4767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3"/>
          <p:cNvSpPr txBox="1"/>
          <p:nvPr>
            <p:ph idx="1" type="subTitle"/>
          </p:nvPr>
        </p:nvSpPr>
        <p:spPr>
          <a:xfrm>
            <a:off x="6877481" y="2114988"/>
            <a:ext cx="4891200" cy="437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2" name="Google Shape;172;p20"/>
          <p:cNvSpPr txBox="1"/>
          <p:nvPr>
            <p:ph type="title"/>
          </p:nvPr>
        </p:nvSpPr>
        <p:spPr>
          <a:xfrm>
            <a:off x="7215050" y="2241825"/>
            <a:ext cx="4621500" cy="15093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What was your main takeaway or learning from the design thinking course?</a:t>
            </a:r>
            <a:endParaRPr/>
          </a:p>
        </p:txBody>
      </p:sp>
      <p:sp>
        <p:nvSpPr>
          <p:cNvPr id="173" name="Google Shape;173;p20"/>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 </a:t>
            </a:r>
            <a:endParaRPr/>
          </a:p>
        </p:txBody>
      </p:sp>
      <p:pic>
        <p:nvPicPr>
          <p:cNvPr id="174" name="Google Shape;174;p20"/>
          <p:cNvPicPr preferRelativeResize="0"/>
          <p:nvPr/>
        </p:nvPicPr>
        <p:blipFill>
          <a:blip r:embed="rId4">
            <a:alphaModFix/>
          </a:blip>
          <a:stretch>
            <a:fillRect/>
          </a:stretch>
        </p:blipFill>
        <p:spPr>
          <a:xfrm>
            <a:off x="588725" y="1497962"/>
            <a:ext cx="4182926" cy="4520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80" name="Google Shape;180;p21"/>
          <p:cNvSpPr txBox="1"/>
          <p:nvPr>
            <p:ph type="title"/>
          </p:nvPr>
        </p:nvSpPr>
        <p:spPr>
          <a:xfrm>
            <a:off x="7215050" y="2241825"/>
            <a:ext cx="4621500" cy="15093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lang="en-US"/>
              <a:t>What did you not like about the design thinking course?</a:t>
            </a:r>
            <a:endParaRPr/>
          </a:p>
        </p:txBody>
      </p:sp>
      <p:sp>
        <p:nvSpPr>
          <p:cNvPr id="181" name="Google Shape;181;p21"/>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 </a:t>
            </a:r>
            <a:endParaRPr/>
          </a:p>
        </p:txBody>
      </p:sp>
      <p:pic>
        <p:nvPicPr>
          <p:cNvPr id="182" name="Google Shape;182;p21"/>
          <p:cNvPicPr preferRelativeResize="0"/>
          <p:nvPr/>
        </p:nvPicPr>
        <p:blipFill>
          <a:blip r:embed="rId4">
            <a:alphaModFix/>
          </a:blip>
          <a:stretch>
            <a:fillRect/>
          </a:stretch>
        </p:blipFill>
        <p:spPr>
          <a:xfrm>
            <a:off x="588725" y="1497962"/>
            <a:ext cx="4182926" cy="4520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Say - Do - Think - Feel</a:t>
            </a:r>
            <a:endParaRPr/>
          </a:p>
        </p:txBody>
      </p:sp>
      <p:sp>
        <p:nvSpPr>
          <p:cNvPr id="189" name="Google Shape;189;p22"/>
          <p:cNvSpPr txBox="1"/>
          <p:nvPr>
            <p:ph idx="1" type="subTitle"/>
          </p:nvPr>
        </p:nvSpPr>
        <p:spPr>
          <a:xfrm>
            <a:off x="6030750" y="1332475"/>
            <a:ext cx="57027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Take a product or feature you have worked on and think about your main user. </a:t>
            </a:r>
            <a:endParaRPr/>
          </a:p>
          <a:p>
            <a:pPr indent="0" lvl="0" marL="0" rtl="0" algn="l">
              <a:spcBef>
                <a:spcPts val="1000"/>
              </a:spcBef>
              <a:spcAft>
                <a:spcPts val="0"/>
              </a:spcAft>
              <a:buNone/>
            </a:pPr>
            <a:r>
              <a:rPr lang="en-US"/>
              <a:t>Then complete a say think feel do slide. </a:t>
            </a:r>
            <a:endParaRPr/>
          </a:p>
          <a:p>
            <a:pPr indent="0" lvl="0" marL="0" rtl="0" algn="l">
              <a:spcBef>
                <a:spcPts val="1000"/>
              </a:spcBef>
              <a:spcAft>
                <a:spcPts val="1000"/>
              </a:spcAft>
              <a:buNone/>
            </a:pPr>
            <a:r>
              <a:rPr lang="en-US"/>
              <a:t>You </a:t>
            </a:r>
            <a:r>
              <a:rPr lang="en-US"/>
              <a:t>have</a:t>
            </a:r>
            <a:r>
              <a:rPr lang="en-US"/>
              <a:t> 5 minutes to jot down your thoughts.</a:t>
            </a:r>
            <a:endParaRPr/>
          </a:p>
        </p:txBody>
      </p:sp>
      <p:sp>
        <p:nvSpPr>
          <p:cNvPr id="190" name="Google Shape;190;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191" name="Google Shape;191;p22"/>
          <p:cNvPicPr preferRelativeResize="0"/>
          <p:nvPr/>
        </p:nvPicPr>
        <p:blipFill>
          <a:blip r:embed="rId3">
            <a:alphaModFix/>
          </a:blip>
          <a:stretch>
            <a:fillRect/>
          </a:stretch>
        </p:blipFill>
        <p:spPr>
          <a:xfrm>
            <a:off x="381000" y="1180149"/>
            <a:ext cx="5092976" cy="4956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Linda - STS/SDS Pump</a:t>
            </a:r>
            <a:endParaRPr/>
          </a:p>
        </p:txBody>
      </p:sp>
      <p:sp>
        <p:nvSpPr>
          <p:cNvPr id="198" name="Google Shape;198;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199" name="Google Shape;199;p23"/>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rPr lang="en-US"/>
                        <a:t>SAY:</a:t>
                      </a:r>
                      <a:endParaRPr/>
                    </a:p>
                    <a:p>
                      <a:pPr indent="0" lvl="0" marL="0" rtl="0" algn="l">
                        <a:spcBef>
                          <a:spcPts val="0"/>
                        </a:spcBef>
                        <a:spcAft>
                          <a:spcPts val="0"/>
                        </a:spcAft>
                        <a:buNone/>
                      </a:pPr>
                      <a:r>
                        <a:rPr lang="en-US"/>
                        <a:t>I cannot finish my refills due to the frequent pump breakdown.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 want a pump that does experience this many issues.</a:t>
                      </a:r>
                      <a:endParaRPr/>
                    </a:p>
                  </a:txBody>
                  <a:tcPr marT="91425" marB="91425" marR="91425" marL="91425"/>
                </a:tc>
                <a:tc>
                  <a:txBody>
                    <a:bodyPr/>
                    <a:lstStyle/>
                    <a:p>
                      <a:pPr indent="0" lvl="0" marL="0" rtl="0" algn="l">
                        <a:spcBef>
                          <a:spcPts val="0"/>
                        </a:spcBef>
                        <a:spcAft>
                          <a:spcPts val="0"/>
                        </a:spcAft>
                        <a:buNone/>
                      </a:pPr>
                      <a:r>
                        <a:rPr lang="en-US"/>
                        <a:t>THINK:</a:t>
                      </a:r>
                      <a:endParaRPr/>
                    </a:p>
                    <a:p>
                      <a:pPr indent="0" lvl="0" marL="0" rtl="0" algn="l">
                        <a:spcBef>
                          <a:spcPts val="0"/>
                        </a:spcBef>
                        <a:spcAft>
                          <a:spcPts val="0"/>
                        </a:spcAft>
                        <a:buNone/>
                      </a:pPr>
                      <a:r>
                        <a:rPr lang="en-US"/>
                        <a:t>Do we have the right pump for the job?</a:t>
                      </a:r>
                      <a:endParaRPr/>
                    </a:p>
                  </a:txBody>
                  <a:tcPr marT="91425" marB="91425" marR="91425" marL="91425"/>
                </a:tc>
              </a:tr>
              <a:tr h="2344450">
                <a:tc>
                  <a:txBody>
                    <a:bodyPr/>
                    <a:lstStyle/>
                    <a:p>
                      <a:pPr indent="0" lvl="0" marL="0" rtl="0" algn="l">
                        <a:spcBef>
                          <a:spcPts val="0"/>
                        </a:spcBef>
                        <a:spcAft>
                          <a:spcPts val="0"/>
                        </a:spcAft>
                        <a:buNone/>
                      </a:pPr>
                      <a:r>
                        <a:rPr lang="en-US"/>
                        <a:t>DO:</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Maintenance technician on standby ready to go to the MT location to fix the pump.</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Stock twice as many pumps </a:t>
                      </a:r>
                      <a:endParaRPr/>
                    </a:p>
                  </a:txBody>
                  <a:tcPr marT="91425" marB="91425" marR="91425" marL="91425"/>
                </a:tc>
                <a:tc>
                  <a:txBody>
                    <a:bodyPr/>
                    <a:lstStyle/>
                    <a:p>
                      <a:pPr indent="0" lvl="0" marL="0" rtl="0" algn="l">
                        <a:spcBef>
                          <a:spcPts val="0"/>
                        </a:spcBef>
                        <a:spcAft>
                          <a:spcPts val="0"/>
                        </a:spcAft>
                        <a:buNone/>
                      </a:pPr>
                      <a:r>
                        <a:rPr lang="en-US"/>
                        <a:t>FEEL: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Need to get this right the second time round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Comprehensive testing of the proposed pump</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4"/>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Create 4 boxes on a slide (Ceesay-Fuel Planning Tools)</a:t>
            </a:r>
            <a:endParaRPr/>
          </a:p>
        </p:txBody>
      </p:sp>
      <p:sp>
        <p:nvSpPr>
          <p:cNvPr id="206" name="Google Shape;206;p2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07" name="Google Shape;207;p24"/>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rPr lang="en-US"/>
                        <a:t>“This system takes too long to execute our scheduling tasks”</a:t>
                      </a:r>
                      <a:endParaRPr/>
                    </a:p>
                    <a:p>
                      <a:pPr indent="0" lvl="0" marL="0" rtl="0" algn="l">
                        <a:spcBef>
                          <a:spcPts val="0"/>
                        </a:spcBef>
                        <a:spcAft>
                          <a:spcPts val="0"/>
                        </a:spcAft>
                        <a:buNone/>
                      </a:pPr>
                      <a:r>
                        <a:rPr lang="en-US"/>
                        <a:t>“Its constantly making us work overtime, really early mornings and we literally can’t do anything else during the day”</a:t>
                      </a:r>
                      <a:endParaRPr/>
                    </a:p>
                    <a:p>
                      <a:pPr indent="0" lvl="0" marL="0" rtl="0" algn="l">
                        <a:spcBef>
                          <a:spcPts val="0"/>
                        </a:spcBef>
                        <a:spcAft>
                          <a:spcPts val="0"/>
                        </a:spcAft>
                        <a:buNone/>
                      </a:pPr>
                      <a:r>
                        <a:rPr lang="en-US"/>
                        <a:t>“We don’t reach our goals despite the hard work and frustrations”</a:t>
                      </a:r>
                      <a:endParaRPr/>
                    </a:p>
                  </a:txBody>
                  <a:tcPr marT="91425" marB="91425" marR="91425" marL="91425"/>
                </a:tc>
                <a:tc>
                  <a:txBody>
                    <a:bodyPr/>
                    <a:lstStyle/>
                    <a:p>
                      <a:pPr indent="0" lvl="0" marL="0" rtl="0" algn="l">
                        <a:spcBef>
                          <a:spcPts val="0"/>
                        </a:spcBef>
                        <a:spcAft>
                          <a:spcPts val="0"/>
                        </a:spcAft>
                        <a:buNone/>
                      </a:pPr>
                      <a:r>
                        <a:rPr lang="en-US"/>
                        <a:t>They think PMs don’t listen to their issues very well or take them seriously.</a:t>
                      </a:r>
                      <a:endParaRPr/>
                    </a:p>
                  </a:txBody>
                  <a:tcPr marT="91425" marB="91425" marR="91425" marL="91425"/>
                </a:tc>
              </a:tr>
              <a:tr h="2344450">
                <a:tc>
                  <a:txBody>
                    <a:bodyPr/>
                    <a:lstStyle/>
                    <a:p>
                      <a:pPr indent="0" lvl="0" marL="0" rtl="0" algn="l">
                        <a:spcBef>
                          <a:spcPts val="0"/>
                        </a:spcBef>
                        <a:spcAft>
                          <a:spcPts val="0"/>
                        </a:spcAft>
                        <a:buNone/>
                      </a:pPr>
                      <a:r>
                        <a:rPr lang="en-US"/>
                        <a:t>They created a lot of work arounds that became the operational norm for both scheduler and operators despite the huge effort it takes </a:t>
                      </a:r>
                      <a:endParaRPr/>
                    </a:p>
                  </a:txBody>
                  <a:tcPr marT="91425" marB="91425" marR="91425" marL="91425"/>
                </a:tc>
                <a:tc>
                  <a:txBody>
                    <a:bodyPr/>
                    <a:lstStyle/>
                    <a:p>
                      <a:pPr indent="0" lvl="0" marL="0" rtl="0" algn="l">
                        <a:spcBef>
                          <a:spcPts val="0"/>
                        </a:spcBef>
                        <a:spcAft>
                          <a:spcPts val="0"/>
                        </a:spcAft>
                        <a:buNone/>
                      </a:pPr>
                      <a:r>
                        <a:rPr lang="en-US"/>
                        <a:t>They feel like the PM needs to walk in their shoes to truly understand their issues and deliver something impactful</a:t>
                      </a:r>
                      <a:endParaRPr/>
                    </a:p>
                    <a:p>
                      <a:pPr indent="0" lvl="0" marL="0" rtl="0" algn="l">
                        <a:spcBef>
                          <a:spcPts val="0"/>
                        </a:spcBef>
                        <a:spcAft>
                          <a:spcPts val="0"/>
                        </a:spcAft>
                        <a:buNone/>
                      </a:pPr>
                      <a:r>
                        <a:rPr lang="en-US"/>
                        <a:t>They feel like the only way to be taken seriously is to send out emails to almost half of KOKO for their issues to be resolved.</a:t>
                      </a:r>
                      <a:endParaRPr/>
                    </a:p>
                    <a:p>
                      <a:pPr indent="0" lvl="0" marL="0" rtl="0" algn="l">
                        <a:spcBef>
                          <a:spcPts val="0"/>
                        </a:spcBef>
                        <a:spcAft>
                          <a:spcPts val="0"/>
                        </a:spcAft>
                        <a:buNone/>
                      </a:pPr>
                      <a:r>
                        <a:rPr lang="en-US"/>
                        <a:t>They feel like their solution proposals were better than </a:t>
                      </a:r>
                      <a:r>
                        <a:rPr lang="en-US"/>
                        <a:t>anything “an outsider” could come up with. </a:t>
                      </a:r>
                      <a:endParaRPr/>
                    </a:p>
                  </a:txBody>
                  <a:tcPr marT="91425" marB="91425" marR="91425" marL="91425"/>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5"/>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Create 4 boxes on a slide (Ceesay)</a:t>
            </a:r>
            <a:endParaRPr/>
          </a:p>
        </p:txBody>
      </p:sp>
      <p:sp>
        <p:nvSpPr>
          <p:cNvPr id="214" name="Google Shape;214;p25"/>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15" name="Google Shape;215;p25"/>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23444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23444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Billy - Customer Care</a:t>
            </a:r>
            <a:endParaRPr/>
          </a:p>
        </p:txBody>
      </p:sp>
      <p:sp>
        <p:nvSpPr>
          <p:cNvPr id="222" name="Google Shape;222;p26"/>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223" name="Google Shape;223;p26"/>
          <p:cNvGraphicFramePr/>
          <p:nvPr/>
        </p:nvGraphicFramePr>
        <p:xfrm>
          <a:off x="952500" y="1281900"/>
          <a:ext cx="3000000" cy="3000000"/>
        </p:xfrm>
        <a:graphic>
          <a:graphicData uri="http://schemas.openxmlformats.org/drawingml/2006/table">
            <a:tbl>
              <a:tblPr>
                <a:noFill/>
                <a:tableStyleId>{E90D9CDF-F009-4F10-837C-D4C385C960FF}</a:tableStyleId>
              </a:tblPr>
              <a:tblGrid>
                <a:gridCol w="5143500"/>
                <a:gridCol w="5143500"/>
              </a:tblGrid>
              <a:tr h="1550775">
                <a:tc>
                  <a:txBody>
                    <a:bodyPr/>
                    <a:lstStyle/>
                    <a:p>
                      <a:pPr indent="0" lvl="0" marL="0" rtl="0" algn="l">
                        <a:spcBef>
                          <a:spcPts val="0"/>
                        </a:spcBef>
                        <a:spcAft>
                          <a:spcPts val="0"/>
                        </a:spcAft>
                        <a:buNone/>
                      </a:pPr>
                      <a:r>
                        <a:rPr lang="en-US"/>
                        <a:t>Say</a:t>
                      </a:r>
                      <a:endParaRPr/>
                    </a:p>
                    <a:p>
                      <a:pPr indent="-317500" lvl="0" marL="457200" rtl="0" algn="l">
                        <a:spcBef>
                          <a:spcPts val="0"/>
                        </a:spcBef>
                        <a:spcAft>
                          <a:spcPts val="0"/>
                        </a:spcAft>
                        <a:buSzPts val="1400"/>
                        <a:buChar char="-"/>
                      </a:pPr>
                      <a:r>
                        <a:rPr lang="en-US"/>
                        <a:t>Can’t access support history</a:t>
                      </a:r>
                      <a:endParaRPr/>
                    </a:p>
                    <a:p>
                      <a:pPr indent="-317500" lvl="0" marL="457200" rtl="0" algn="l">
                        <a:spcBef>
                          <a:spcPts val="0"/>
                        </a:spcBef>
                        <a:spcAft>
                          <a:spcPts val="0"/>
                        </a:spcAft>
                        <a:buSzPts val="1400"/>
                        <a:buChar char="-"/>
                      </a:pPr>
                      <a:r>
                        <a:rPr lang="en-US"/>
                        <a:t>Don’t know support status</a:t>
                      </a:r>
                      <a:endParaRPr/>
                    </a:p>
                    <a:p>
                      <a:pPr indent="-317500" lvl="0" marL="457200" rtl="0" algn="l">
                        <a:spcBef>
                          <a:spcPts val="0"/>
                        </a:spcBef>
                        <a:spcAft>
                          <a:spcPts val="0"/>
                        </a:spcAft>
                        <a:buSzPts val="1400"/>
                        <a:buChar char="-"/>
                      </a:pPr>
                      <a:r>
                        <a:rPr lang="en-US"/>
                        <a:t>Don’t know who’s responsible</a:t>
                      </a:r>
                      <a:endParaRPr/>
                    </a:p>
                  </a:txBody>
                  <a:tcPr marT="91425" marB="91425" marR="91425" marL="91425"/>
                </a:tc>
                <a:tc>
                  <a:txBody>
                    <a:bodyPr/>
                    <a:lstStyle/>
                    <a:p>
                      <a:pPr indent="0" lvl="0" marL="0" rtl="0" algn="l">
                        <a:spcBef>
                          <a:spcPts val="0"/>
                        </a:spcBef>
                        <a:spcAft>
                          <a:spcPts val="0"/>
                        </a:spcAft>
                        <a:buNone/>
                      </a:pPr>
                      <a:r>
                        <a:rPr lang="en-US"/>
                        <a:t>Think</a:t>
                      </a:r>
                      <a:endParaRPr/>
                    </a:p>
                    <a:p>
                      <a:pPr indent="-317500" lvl="0" marL="457200" rtl="0" algn="l">
                        <a:spcBef>
                          <a:spcPts val="0"/>
                        </a:spcBef>
                        <a:spcAft>
                          <a:spcPts val="0"/>
                        </a:spcAft>
                        <a:buSzPts val="1400"/>
                        <a:buChar char="-"/>
                      </a:pPr>
                      <a:r>
                        <a:rPr lang="en-US"/>
                        <a:t>There’s no sufficient customer data</a:t>
                      </a:r>
                      <a:endParaRPr/>
                    </a:p>
                    <a:p>
                      <a:pPr indent="-317500" lvl="0" marL="457200" rtl="0" algn="l">
                        <a:spcBef>
                          <a:spcPts val="0"/>
                        </a:spcBef>
                        <a:spcAft>
                          <a:spcPts val="0"/>
                        </a:spcAft>
                        <a:buSzPts val="1400"/>
                        <a:buChar char="-"/>
                      </a:pPr>
                      <a:r>
                        <a:rPr lang="en-US"/>
                        <a:t>No effective support pipeline</a:t>
                      </a:r>
                      <a:endParaRPr/>
                    </a:p>
                    <a:p>
                      <a:pPr indent="-317500" lvl="0" marL="457200" rtl="0" algn="l">
                        <a:spcBef>
                          <a:spcPts val="0"/>
                        </a:spcBef>
                        <a:spcAft>
                          <a:spcPts val="0"/>
                        </a:spcAft>
                        <a:buSzPts val="1400"/>
                        <a:buChar char="-"/>
                      </a:pPr>
                      <a:r>
                        <a:rPr lang="en-US"/>
                        <a:t>No coordination</a:t>
                      </a:r>
                      <a:endParaRPr/>
                    </a:p>
                    <a:p>
                      <a:pPr indent="0" lvl="0" marL="0" rtl="0" algn="l">
                        <a:spcBef>
                          <a:spcPts val="0"/>
                        </a:spcBef>
                        <a:spcAft>
                          <a:spcPts val="0"/>
                        </a:spcAft>
                        <a:buNone/>
                      </a:pPr>
                      <a:r>
                        <a:t/>
                      </a:r>
                      <a:endParaRPr/>
                    </a:p>
                  </a:txBody>
                  <a:tcPr marT="91425" marB="91425" marR="91425" marL="91425"/>
                </a:tc>
              </a:tr>
              <a:tr h="1550775">
                <a:tc>
                  <a:txBody>
                    <a:bodyPr/>
                    <a:lstStyle/>
                    <a:p>
                      <a:pPr indent="0" lvl="0" marL="0" rtl="0" algn="l">
                        <a:spcBef>
                          <a:spcPts val="0"/>
                        </a:spcBef>
                        <a:spcAft>
                          <a:spcPts val="0"/>
                        </a:spcAft>
                        <a:buNone/>
                      </a:pPr>
                      <a:r>
                        <a:rPr lang="en-US"/>
                        <a:t>Do</a:t>
                      </a:r>
                      <a:endParaRPr/>
                    </a:p>
                    <a:p>
                      <a:pPr indent="-317500" lvl="0" marL="457200" rtl="0" algn="l">
                        <a:spcBef>
                          <a:spcPts val="0"/>
                        </a:spcBef>
                        <a:spcAft>
                          <a:spcPts val="0"/>
                        </a:spcAft>
                        <a:buSzPts val="1400"/>
                        <a:buChar char="-"/>
                      </a:pPr>
                      <a:r>
                        <a:rPr lang="en-US"/>
                        <a:t>Delegate support to other members/teams</a:t>
                      </a:r>
                      <a:endParaRPr/>
                    </a:p>
                    <a:p>
                      <a:pPr indent="-317500" lvl="0" marL="457200" rtl="0" algn="l">
                        <a:spcBef>
                          <a:spcPts val="0"/>
                        </a:spcBef>
                        <a:spcAft>
                          <a:spcPts val="0"/>
                        </a:spcAft>
                        <a:buSzPts val="1400"/>
                        <a:buChar char="-"/>
                      </a:pPr>
                      <a:r>
                        <a:rPr lang="en-US"/>
                        <a:t>Delayed ticket resolution</a:t>
                      </a:r>
                      <a:endParaRPr/>
                    </a:p>
                    <a:p>
                      <a:pPr indent="-317500" lvl="0" marL="457200" rtl="0" algn="l">
                        <a:spcBef>
                          <a:spcPts val="0"/>
                        </a:spcBef>
                        <a:spcAft>
                          <a:spcPts val="0"/>
                        </a:spcAft>
                        <a:buSzPts val="1400"/>
                        <a:buChar char="-"/>
                      </a:pPr>
                      <a:r>
                        <a:rPr lang="en-US"/>
                        <a:t>Disorganized field support</a:t>
                      </a:r>
                      <a:endParaRPr/>
                    </a:p>
                  </a:txBody>
                  <a:tcPr marT="91425" marB="91425" marR="91425" marL="91425"/>
                </a:tc>
                <a:tc>
                  <a:txBody>
                    <a:bodyPr/>
                    <a:lstStyle/>
                    <a:p>
                      <a:pPr indent="0" lvl="0" marL="0" rtl="0" algn="l">
                        <a:spcBef>
                          <a:spcPts val="0"/>
                        </a:spcBef>
                        <a:spcAft>
                          <a:spcPts val="0"/>
                        </a:spcAft>
                        <a:buNone/>
                      </a:pPr>
                      <a:r>
                        <a:rPr lang="en-US"/>
                        <a:t>Feel:</a:t>
                      </a:r>
                      <a:endParaRPr/>
                    </a:p>
                    <a:p>
                      <a:pPr indent="-317500" lvl="0" marL="457200" rtl="0" algn="l">
                        <a:spcBef>
                          <a:spcPts val="0"/>
                        </a:spcBef>
                        <a:spcAft>
                          <a:spcPts val="0"/>
                        </a:spcAft>
                        <a:buSzPts val="1400"/>
                        <a:buChar char="-"/>
                      </a:pPr>
                      <a:r>
                        <a:rPr lang="en-US"/>
                        <a:t>Frustrated with support tools</a:t>
                      </a:r>
                      <a:endParaRPr/>
                    </a:p>
                    <a:p>
                      <a:pPr indent="-317500" lvl="0" marL="457200" rtl="0" algn="l">
                        <a:spcBef>
                          <a:spcPts val="0"/>
                        </a:spcBef>
                        <a:spcAft>
                          <a:spcPts val="0"/>
                        </a:spcAft>
                        <a:buSzPts val="1400"/>
                        <a:buChar char="-"/>
                      </a:pPr>
                      <a:r>
                        <a:rPr lang="en-US"/>
                        <a:t>Unable to assist customers</a:t>
                      </a:r>
                      <a:endParaRPr/>
                    </a:p>
                    <a:p>
                      <a:pPr indent="-317500" lvl="0" marL="457200" rtl="0" algn="l">
                        <a:spcBef>
                          <a:spcPts val="0"/>
                        </a:spcBef>
                        <a:spcAft>
                          <a:spcPts val="0"/>
                        </a:spcAft>
                        <a:buSzPts val="1400"/>
                        <a:buChar char="-"/>
                      </a:pPr>
                      <a:r>
                        <a:rPr lang="en-US"/>
                        <a:t>Ineffective support pipeline</a:t>
                      </a:r>
                      <a:endParaRPr/>
                    </a:p>
                    <a:p>
                      <a:pPr indent="0" lvl="0" marL="0" rtl="0" algn="l">
                        <a:spcBef>
                          <a:spcPts val="0"/>
                        </a:spcBef>
                        <a:spcAft>
                          <a:spcPts val="0"/>
                        </a:spcAft>
                        <a:buNone/>
                      </a:pPr>
                      <a:r>
                        <a:t/>
                      </a:r>
                      <a:endParaRPr/>
                    </a:p>
                  </a:txBody>
                  <a:tcPr marT="91425" marB="91425" marR="91425" marL="91425"/>
                </a:tc>
              </a:tr>
              <a:tr h="15507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30" name="Google Shape;230;p27"/>
          <p:cNvSpPr txBox="1"/>
          <p:nvPr>
            <p:ph idx="1" type="subTitle"/>
          </p:nvPr>
        </p:nvSpPr>
        <p:spPr>
          <a:xfrm>
            <a:off x="458724" y="1332470"/>
            <a:ext cx="112746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
        <p:nvSpPr>
          <p:cNvPr id="231" name="Google Shape;231;p27"/>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